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404040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element that is positioned absolutely is taken out of the flow and thus takes up no space when placing other elements. </a:t>
            </a:r>
          </a:p>
          <a:p>
            <a:pPr/>
          </a:p>
          <a:p>
            <a:pPr/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pPr/>
          </a:p>
          <a:p>
            <a:pPr/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3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5" name="Straight Connector 6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2890"/>
            <a:ext cx="9144000" cy="6858001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" name="Flowchart: Process 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Title 1"/>
          <p:cNvSpPr txBox="1"/>
          <p:nvPr/>
        </p:nvSpPr>
        <p:spPr>
          <a:xfrm>
            <a:off x="426890" y="3962400"/>
            <a:ext cx="3535510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nc.bootcampcontent.com/UNC-Coding-Boot-Camp/UNCHILL201802FSF3-Class-Repository-FSF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2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hyperlink" Target="https://youtu.be/0lpxKw6E90Y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3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38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40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Heroes of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86" name="Title 1"/>
          <p:cNvSpPr txBox="1"/>
          <p:nvPr/>
        </p:nvSpPr>
        <p:spPr>
          <a:xfrm>
            <a:off x="1438274" y="2819400"/>
            <a:ext cx="6457953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8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94" name="Content Placeholder 2"/>
          <p:cNvSpPr txBox="1"/>
          <p:nvPr/>
        </p:nvSpPr>
        <p:spPr>
          <a:xfrm>
            <a:off x="457199" y="990600"/>
            <a:ext cx="4100947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95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3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10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10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106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109" name="Content Placeholder 2"/>
          <p:cNvSpPr txBox="1"/>
          <p:nvPr/>
        </p:nvSpPr>
        <p:spPr>
          <a:xfrm>
            <a:off x="457200" y="828113"/>
            <a:ext cx="8153400" cy="3352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03504">
              <a:spcBef>
                <a:spcPts val="500"/>
              </a:spcBef>
              <a:defRPr b="1" sz="21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6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electors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pPr/>
            <a:r>
              <a:t>Selectors</a:t>
            </a:r>
          </a:p>
        </p:txBody>
      </p:sp>
      <p:sp>
        <p:nvSpPr>
          <p:cNvPr id="113" name="Applies to all &lt;p&gt; elements…"/>
          <p:cNvSpPr txBox="1"/>
          <p:nvPr/>
        </p:nvSpPr>
        <p:spPr>
          <a:xfrm>
            <a:off x="3648169" y="690339"/>
            <a:ext cx="4869355" cy="462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Applies to all &lt;p&gt; elements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i="1">
                <a:solidFill>
                  <a:srgbClr val="5E5E5E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Applies to all elements with class=“classItem"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i="1"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Applies to all elements with id=“idItem"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</p:txBody>
      </p:sp>
      <p:sp>
        <p:nvSpPr>
          <p:cNvPr id="114" name="Element name…"/>
          <p:cNvSpPr txBox="1"/>
          <p:nvPr/>
        </p:nvSpPr>
        <p:spPr>
          <a:xfrm>
            <a:off x="311253" y="1225524"/>
            <a:ext cx="2207402" cy="631189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(p, a, div, span, etc)</a:t>
            </a:r>
          </a:p>
        </p:txBody>
      </p:sp>
      <p:sp>
        <p:nvSpPr>
          <p:cNvPr id="115" name="Period (.) + variable name…"/>
          <p:cNvSpPr txBox="1"/>
          <p:nvPr/>
        </p:nvSpPr>
        <p:spPr>
          <a:xfrm>
            <a:off x="144431" y="2779488"/>
            <a:ext cx="3166215" cy="637539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(.myDiv, .phoneNumber, etc.)</a:t>
            </a:r>
          </a:p>
        </p:txBody>
      </p:sp>
      <p:sp>
        <p:nvSpPr>
          <p:cNvPr id="116" name="Hash (#) + variable name…"/>
          <p:cNvSpPr txBox="1"/>
          <p:nvPr/>
        </p:nvSpPr>
        <p:spPr>
          <a:xfrm>
            <a:off x="162681" y="4269952"/>
            <a:ext cx="2734701" cy="631189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(#myDiv, #phoneNumber)</a:t>
            </a:r>
          </a:p>
        </p:txBody>
      </p:sp>
      <p:sp>
        <p:nvSpPr>
          <p:cNvPr id="117" name="Line"/>
          <p:cNvSpPr/>
          <p:nvPr/>
        </p:nvSpPr>
        <p:spPr>
          <a:xfrm>
            <a:off x="3000861" y="4603670"/>
            <a:ext cx="547008" cy="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8" name="Line"/>
          <p:cNvSpPr/>
          <p:nvPr/>
        </p:nvSpPr>
        <p:spPr>
          <a:xfrm>
            <a:off x="3294507" y="3041579"/>
            <a:ext cx="363095" cy="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9" name="Element selector"/>
          <p:cNvSpPr txBox="1"/>
          <p:nvPr/>
        </p:nvSpPr>
        <p:spPr>
          <a:xfrm>
            <a:off x="264282" y="769349"/>
            <a:ext cx="184219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Element selector</a:t>
            </a:r>
          </a:p>
        </p:txBody>
      </p:sp>
      <p:sp>
        <p:nvSpPr>
          <p:cNvPr id="120" name="Class Selector"/>
          <p:cNvSpPr txBox="1"/>
          <p:nvPr/>
        </p:nvSpPr>
        <p:spPr>
          <a:xfrm>
            <a:off x="302381" y="2325696"/>
            <a:ext cx="152440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Class Selector</a:t>
            </a:r>
          </a:p>
        </p:txBody>
      </p:sp>
      <p:sp>
        <p:nvSpPr>
          <p:cNvPr id="121" name="ID Selector"/>
          <p:cNvSpPr txBox="1"/>
          <p:nvPr/>
        </p:nvSpPr>
        <p:spPr>
          <a:xfrm>
            <a:off x="315082" y="3821429"/>
            <a:ext cx="1218898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SS Selectors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pPr/>
            <a:r>
              <a:t>CSS Selectors</a:t>
            </a:r>
          </a:p>
        </p:txBody>
      </p:sp>
      <p:sp>
        <p:nvSpPr>
          <p:cNvPr id="124" name="p {…"/>
          <p:cNvSpPr txBox="1"/>
          <p:nvPr/>
        </p:nvSpPr>
        <p:spPr>
          <a:xfrm>
            <a:off x="638268" y="1046480"/>
            <a:ext cx="2480391" cy="232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p {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blue;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.classItem {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orange;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#idItem {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green;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</p:txBody>
      </p:sp>
      <p:sp>
        <p:nvSpPr>
          <p:cNvPr id="125" name="&lt;p&gt;…"/>
          <p:cNvSpPr txBox="1"/>
          <p:nvPr/>
        </p:nvSpPr>
        <p:spPr>
          <a:xfrm>
            <a:off x="4405617" y="932179"/>
            <a:ext cx="4488950" cy="2491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&lt;p&gt;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    A paragraph with a blue background.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&lt;/p&gt;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&lt;div class=“classItem"&gt;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    A div with an orange background.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&lt;/div&gt;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&lt;div id=“idItem"&gt;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    A div with a green background.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&lt;/div&gt;</a:t>
            </a:r>
          </a:p>
        </p:txBody>
      </p:sp>
      <p:sp>
        <p:nvSpPr>
          <p:cNvPr id="126" name="+"/>
          <p:cNvSpPr txBox="1"/>
          <p:nvPr/>
        </p:nvSpPr>
        <p:spPr>
          <a:xfrm>
            <a:off x="3604381" y="1732278"/>
            <a:ext cx="583664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27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7"/>
            <a:ext cx="7315201" cy="198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Lingering Questions</a:t>
            </a:r>
          </a:p>
        </p:txBody>
      </p:sp>
      <p:sp>
        <p:nvSpPr>
          <p:cNvPr id="130" name="Title 1"/>
          <p:cNvSpPr txBox="1"/>
          <p:nvPr/>
        </p:nvSpPr>
        <p:spPr>
          <a:xfrm>
            <a:off x="1438274" y="2819400"/>
            <a:ext cx="6457953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 so far?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  <p:pic>
        <p:nvPicPr>
          <p:cNvPr id="13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ontent Placeholder 2"/>
          <p:cNvSpPr txBox="1"/>
          <p:nvPr/>
        </p:nvSpPr>
        <p:spPr>
          <a:xfrm>
            <a:off x="457200" y="5522538"/>
            <a:ext cx="8153400" cy="72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139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Absolutely No Absolute Paths</a:t>
            </a:r>
          </a:p>
        </p:txBody>
      </p:sp>
      <p:pic>
        <p:nvPicPr>
          <p:cNvPr id="14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1" y="1447800"/>
            <a:ext cx="9123746" cy="104870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ontent Placeholder 2"/>
          <p:cNvSpPr txBox="1"/>
          <p:nvPr/>
        </p:nvSpPr>
        <p:spPr>
          <a:xfrm>
            <a:off x="768146" y="2774190"/>
            <a:ext cx="7975510" cy="336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sp>
        <p:nvSpPr>
          <p:cNvPr id="144" name="Content Placeholder 2"/>
          <p:cNvSpPr txBox="1"/>
          <p:nvPr/>
        </p:nvSpPr>
        <p:spPr>
          <a:xfrm>
            <a:off x="29900" y="816767"/>
            <a:ext cx="4748516" cy="631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b="1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145" name="Straight Arrow Connector 10"/>
          <p:cNvSpPr/>
          <p:nvPr/>
        </p:nvSpPr>
        <p:spPr>
          <a:xfrm>
            <a:off x="3962398" y="1132283"/>
            <a:ext cx="1600202" cy="620319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" name="TextBox 3"/>
          <p:cNvSpPr txBox="1"/>
          <p:nvPr/>
        </p:nvSpPr>
        <p:spPr>
          <a:xfrm>
            <a:off x="304800" y="914399"/>
            <a:ext cx="8686800" cy="328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Find the Activity folder via GitLab.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149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50" name="TextBox 5"/>
          <p:cNvSpPr txBox="1"/>
          <p:nvPr/>
        </p:nvSpPr>
        <p:spPr>
          <a:xfrm>
            <a:off x="2971800" y="124823"/>
            <a:ext cx="6019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pPr/>
            <a:r>
              <a:t>CSS Selectors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pPr/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Boxes Upon Boxes</a:t>
            </a:r>
          </a:p>
        </p:txBody>
      </p:sp>
      <p:pic>
        <p:nvPicPr>
          <p:cNvPr id="157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ectangle 6"/>
          <p:cNvSpPr txBox="1"/>
          <p:nvPr/>
        </p:nvSpPr>
        <p:spPr>
          <a:xfrm>
            <a:off x="76200" y="4648199"/>
            <a:ext cx="9067800" cy="154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162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Box 6"/>
          <p:cNvSpPr txBox="1"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67" name="Rectangle 6"/>
          <p:cNvSpPr txBox="1"/>
          <p:nvPr/>
        </p:nvSpPr>
        <p:spPr>
          <a:xfrm>
            <a:off x="76200" y="5170637"/>
            <a:ext cx="9067800" cy="9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168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64" name="Shape 70"/>
          <p:cNvSpPr txBox="1"/>
          <p:nvPr/>
        </p:nvSpPr>
        <p:spPr>
          <a:xfrm>
            <a:off x="304799" y="761999"/>
            <a:ext cx="8740776" cy="4136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At this point everyone should have access to the class repository in GitHub.</a:t>
            </a:r>
            <a:br/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https://unc.bootcampcontent.com/UNC-Coding-Boot-Camp/UNCHILL201802FSF3-Class-Repository-FSF</a:t>
            </a:r>
            <a:r>
              <a:rPr b="0"/>
              <a:t>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br>
              <a:rPr b="1"/>
            </a:br>
            <a:r>
              <a:rPr sz="2200"/>
              <a:t>	</a:t>
            </a:r>
            <a:r>
              <a:rPr b="1" sz="2200" u="sng"/>
              <a:t>MW Class – Wednesday, Feb 28th at 6:00pm</a:t>
            </a:r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  <a:br/>
            <a:r>
              <a:rPr sz="2200"/>
              <a:t>	</a:t>
            </a:r>
            <a:r>
              <a:rPr sz="2200" u="sng"/>
              <a:t>TTH Class – Thursday, March 1st at 6:00pm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1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1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2"/>
            <a:ext cx="5562602" cy="438265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ectangle 7"/>
          <p:cNvSpPr txBox="1"/>
          <p:nvPr/>
        </p:nvSpPr>
        <p:spPr>
          <a:xfrm>
            <a:off x="76200" y="5170637"/>
            <a:ext cx="9067800" cy="9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Facebook Break…</a:t>
            </a:r>
          </a:p>
        </p:txBody>
      </p:sp>
      <p:sp>
        <p:nvSpPr>
          <p:cNvPr id="178" name="Shape 70"/>
          <p:cNvSpPr txBox="1"/>
          <p:nvPr/>
        </p:nvSpPr>
        <p:spPr>
          <a:xfrm>
            <a:off x="-5872" y="783752"/>
            <a:ext cx="9149874" cy="6294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19177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Concept of “Flow”</a:t>
            </a:r>
          </a:p>
        </p:txBody>
      </p:sp>
      <p:pic>
        <p:nvPicPr>
          <p:cNvPr id="1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9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70"/>
          <p:cNvSpPr txBox="1"/>
          <p:nvPr/>
        </p:nvSpPr>
        <p:spPr>
          <a:xfrm>
            <a:off x="304799" y="4419599"/>
            <a:ext cx="8610601" cy="1977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Flow Analogy to MS Word</a:t>
            </a:r>
          </a:p>
        </p:txBody>
      </p:sp>
      <p:sp>
        <p:nvSpPr>
          <p:cNvPr id="186" name="Shape 70"/>
          <p:cNvSpPr txBox="1"/>
          <p:nvPr/>
        </p:nvSpPr>
        <p:spPr>
          <a:xfrm>
            <a:off x="5715000" y="1118619"/>
            <a:ext cx="3200400" cy="395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</a:t>
            </a:r>
          </a:p>
        </p:txBody>
      </p:sp>
      <p:sp>
        <p:nvSpPr>
          <p:cNvPr id="190" name="Shape 70"/>
          <p:cNvSpPr txBox="1"/>
          <p:nvPr/>
        </p:nvSpPr>
        <p:spPr>
          <a:xfrm>
            <a:off x="304799" y="4419599"/>
            <a:ext cx="8610601" cy="174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19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48628" b="0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4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vs. Inline Elements </a:t>
            </a:r>
          </a:p>
        </p:txBody>
      </p:sp>
      <p:sp>
        <p:nvSpPr>
          <p:cNvPr id="194" name="Shape 70"/>
          <p:cNvSpPr txBox="1"/>
          <p:nvPr/>
        </p:nvSpPr>
        <p:spPr>
          <a:xfrm>
            <a:off x="304799" y="4419599"/>
            <a:ext cx="8610601" cy="164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19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1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0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Floating</a:t>
            </a:r>
          </a:p>
        </p:txBody>
      </p:sp>
      <p:sp>
        <p:nvSpPr>
          <p:cNvPr id="198" name="Shape 70"/>
          <p:cNvSpPr txBox="1"/>
          <p:nvPr/>
        </p:nvSpPr>
        <p:spPr>
          <a:xfrm>
            <a:off x="304799" y="4711856"/>
            <a:ext cx="8610601" cy="164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19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t="0" r="19179" b="0"/>
          <a:stretch>
            <a:fillRect/>
          </a:stretch>
        </p:blipFill>
        <p:spPr>
          <a:xfrm>
            <a:off x="-1" y="747991"/>
            <a:ext cx="5715002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0" t="0" r="0" b="70232"/>
          <a:stretch>
            <a:fillRect/>
          </a:stretch>
        </p:blipFill>
        <p:spPr>
          <a:xfrm>
            <a:off x="5867400" y="1239085"/>
            <a:ext cx="2896043" cy="66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Clearing the Float</a:t>
            </a:r>
          </a:p>
        </p:txBody>
      </p:sp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70"/>
          <p:cNvSpPr txBox="1"/>
          <p:nvPr/>
        </p:nvSpPr>
        <p:spPr>
          <a:xfrm>
            <a:off x="304799" y="4711856"/>
            <a:ext cx="8610601" cy="1227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08" name="Shape 70"/>
          <p:cNvSpPr txBox="1"/>
          <p:nvPr/>
        </p:nvSpPr>
        <p:spPr>
          <a:xfrm>
            <a:off x="304799" y="5094928"/>
            <a:ext cx="8610601" cy="83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Sometimes when elements don’t match up in size, we get situations like the above… </a:t>
            </a:r>
          </a:p>
        </p:txBody>
      </p:sp>
      <p:pic>
        <p:nvPicPr>
          <p:cNvPr id="20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67" name="Shape 70"/>
          <p:cNvSpPr txBox="1"/>
          <p:nvPr/>
        </p:nvSpPr>
        <p:spPr>
          <a:xfrm>
            <a:off x="304799" y="761997"/>
            <a:ext cx="8740776" cy="4948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</a:t>
            </a:r>
            <a:r>
              <a:rPr>
                <a:solidFill>
                  <a:schemeClr val="accent2">
                    <a:satOff val="-18194"/>
                    <a:lumOff val="-11215"/>
                  </a:schemeClr>
                </a:solidFill>
              </a:rPr>
              <a:t>09-FloatLayout-Activity</a:t>
            </a:r>
            <a:r>
              <a:t> and </a:t>
            </a:r>
            <a:r>
              <a:rPr>
                <a:solidFill>
                  <a:schemeClr val="accent2">
                    <a:satOff val="-18194"/>
                    <a:lumOff val="-11215"/>
                  </a:schemeClr>
                </a:solidFill>
              </a:rPr>
              <a:t>11-CSS_Positioned_Activity</a:t>
            </a:r>
            <a:r>
              <a:t>.</a:t>
            </a:r>
            <a:br/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12" name="Shape 70"/>
          <p:cNvSpPr txBox="1"/>
          <p:nvPr/>
        </p:nvSpPr>
        <p:spPr>
          <a:xfrm>
            <a:off x="420310" y="4824607"/>
            <a:ext cx="8190291" cy="50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get around this by using “the clearfix hack.” </a:t>
            </a:r>
          </a:p>
        </p:txBody>
      </p:sp>
      <p:pic>
        <p:nvPicPr>
          <p:cNvPr id="21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2"/>
            <a:ext cx="8374137" cy="4044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16" name="Shape 70"/>
          <p:cNvSpPr txBox="1"/>
          <p:nvPr/>
        </p:nvSpPr>
        <p:spPr>
          <a:xfrm>
            <a:off x="152398" y="3733799"/>
            <a:ext cx="8610601" cy="188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217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2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220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1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224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22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Fantastic Guide on Floats ****</a:t>
            </a:r>
          </a:p>
        </p:txBody>
      </p:sp>
      <p:sp>
        <p:nvSpPr>
          <p:cNvPr id="231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2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3" name="Shape 70"/>
          <p:cNvSpPr txBox="1"/>
          <p:nvPr/>
        </p:nvSpPr>
        <p:spPr>
          <a:xfrm>
            <a:off x="409303" y="5518074"/>
            <a:ext cx="8610601" cy="83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b="0" sz="2200"/>
              <a:t> </a:t>
            </a:r>
            <a:br>
              <a:rPr b="0" sz="2200"/>
            </a:br>
            <a:r>
              <a:rPr b="0"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https://css-tricks.com/all-about-floats/</a:t>
            </a:r>
          </a:p>
        </p:txBody>
      </p:sp>
      <p:pic>
        <p:nvPicPr>
          <p:cNvPr id="234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7"/>
            <a:ext cx="2867025" cy="752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" name="TextBox 3"/>
          <p:cNvSpPr txBox="1"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238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39" name="TextBox 5"/>
          <p:cNvSpPr txBox="1"/>
          <p:nvPr/>
        </p:nvSpPr>
        <p:spPr>
          <a:xfrm>
            <a:off x="2438400" y="124823"/>
            <a:ext cx="65532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24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Good work!</a:t>
            </a:r>
          </a:p>
        </p:txBody>
      </p:sp>
      <p:pic>
        <p:nvPicPr>
          <p:cNvPr id="24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2" cy="476250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Rectangle 4"/>
          <p:cNvSpPr txBox="1"/>
          <p:nvPr/>
        </p:nvSpPr>
        <p:spPr>
          <a:xfrm>
            <a:off x="2286000" y="5807176"/>
            <a:ext cx="4572000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0" name="Rectangle 5"/>
          <p:cNvSpPr txBox="1"/>
          <p:nvPr/>
        </p:nvSpPr>
        <p:spPr>
          <a:xfrm>
            <a:off x="304800" y="98051"/>
            <a:ext cx="8684274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(Highly, HIGHLY Recommend!!!)</a:t>
            </a:r>
          </a:p>
        </p:txBody>
      </p:sp>
      <p:pic>
        <p:nvPicPr>
          <p:cNvPr id="25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Rectangle 4"/>
          <p:cNvSpPr txBox="1"/>
          <p:nvPr/>
        </p:nvSpPr>
        <p:spPr>
          <a:xfrm>
            <a:off x="76200" y="5988403"/>
            <a:ext cx="8912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Most Important of All….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04799" y="5715000"/>
            <a:ext cx="8740776" cy="50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7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Static (Default)</a:t>
            </a:r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TextBox 4"/>
          <p:cNvSpPr txBox="1"/>
          <p:nvPr/>
        </p:nvSpPr>
        <p:spPr>
          <a:xfrm>
            <a:off x="2819400" y="914399"/>
            <a:ext cx="6172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Relative</a:t>
            </a:r>
          </a:p>
        </p:txBody>
      </p:sp>
      <p:sp>
        <p:nvSpPr>
          <p:cNvPr id="263" name="TextBox 3"/>
          <p:cNvSpPr txBox="1"/>
          <p:nvPr/>
        </p:nvSpPr>
        <p:spPr>
          <a:xfrm>
            <a:off x="3200400" y="914400"/>
            <a:ext cx="5791200" cy="114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Switching the boxes to relative will nudge the boxes in relation to their “original” location.</a:t>
            </a:r>
          </a:p>
        </p:txBody>
      </p:sp>
      <p:pic>
        <p:nvPicPr>
          <p:cNvPr id="26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Absolute</a:t>
            </a:r>
          </a:p>
        </p:txBody>
      </p:sp>
      <p:sp>
        <p:nvSpPr>
          <p:cNvPr id="268" name="TextBox 4"/>
          <p:cNvSpPr txBox="1"/>
          <p:nvPr/>
        </p:nvSpPr>
        <p:spPr>
          <a:xfrm>
            <a:off x="914400" y="5791199"/>
            <a:ext cx="78486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Positioned relative to nearest positioned ancestor</a:t>
            </a:r>
          </a:p>
        </p:txBody>
      </p:sp>
      <p:pic>
        <p:nvPicPr>
          <p:cNvPr id="269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8"/>
            <a:ext cx="2231148" cy="4462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Box 4"/>
          <p:cNvSpPr txBox="1"/>
          <p:nvPr/>
        </p:nvSpPr>
        <p:spPr>
          <a:xfrm>
            <a:off x="457200" y="5791199"/>
            <a:ext cx="8686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with exact coordinates to the browser window</a:t>
            </a:r>
          </a:p>
        </p:txBody>
      </p:sp>
      <p:sp>
        <p:nvSpPr>
          <p:cNvPr id="275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Fixed</a:t>
            </a:r>
          </a:p>
        </p:txBody>
      </p:sp>
      <p:pic>
        <p:nvPicPr>
          <p:cNvPr id="27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7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2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Layering with Z-Index</a:t>
            </a:r>
          </a:p>
        </p:txBody>
      </p:sp>
      <p:pic>
        <p:nvPicPr>
          <p:cNvPr id="28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TextBox 4"/>
          <p:cNvSpPr txBox="1"/>
          <p:nvPr/>
        </p:nvSpPr>
        <p:spPr>
          <a:xfrm>
            <a:off x="363582" y="5331445"/>
            <a:ext cx="8686801" cy="792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2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Hiding Things </a:t>
            </a:r>
          </a:p>
        </p:txBody>
      </p:sp>
      <p:sp>
        <p:nvSpPr>
          <p:cNvPr id="286" name="Shape 70"/>
          <p:cNvSpPr txBox="1"/>
          <p:nvPr/>
        </p:nvSpPr>
        <p:spPr>
          <a:xfrm>
            <a:off x="304799" y="4419599"/>
            <a:ext cx="8610601" cy="164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28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7"/>
            <a:ext cx="2164080" cy="3393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290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3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</a:t>
            </a:r>
          </a:p>
        </p:txBody>
      </p:sp>
      <p:sp>
        <p:nvSpPr>
          <p:cNvPr id="294" name="Rectangle 4"/>
          <p:cNvSpPr txBox="1"/>
          <p:nvPr/>
        </p:nvSpPr>
        <p:spPr>
          <a:xfrm>
            <a:off x="76200" y="5988403"/>
            <a:ext cx="8912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https://youtu.be/sHfJn0jqBro</a:t>
            </a:r>
          </a:p>
        </p:txBody>
      </p:sp>
      <p:pic>
        <p:nvPicPr>
          <p:cNvPr id="295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2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2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Great Resource</a:t>
            </a:r>
          </a:p>
        </p:txBody>
      </p:sp>
      <p:sp>
        <p:nvSpPr>
          <p:cNvPr id="298" name="Shape 70"/>
          <p:cNvSpPr txBox="1"/>
          <p:nvPr/>
        </p:nvSpPr>
        <p:spPr>
          <a:xfrm>
            <a:off x="409303" y="5348961"/>
            <a:ext cx="8610601" cy="111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http://learn.shayhowe.com/html-css/positioning-content/</a:t>
            </a:r>
          </a:p>
        </p:txBody>
      </p:sp>
      <p:pic>
        <p:nvPicPr>
          <p:cNvPr id="29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2"/>
            <a:ext cx="8536576" cy="3551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2" name="TextBox 3"/>
          <p:cNvSpPr txBox="1"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303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04" name="TextBox 5"/>
          <p:cNvSpPr txBox="1"/>
          <p:nvPr/>
        </p:nvSpPr>
        <p:spPr>
          <a:xfrm>
            <a:off x="2286000" y="124823"/>
            <a:ext cx="67056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7" name="Rectangle 3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0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1" name="Rectangle 5"/>
          <p:cNvSpPr txBox="1"/>
          <p:nvPr/>
        </p:nvSpPr>
        <p:spPr>
          <a:xfrm>
            <a:off x="304800" y="98051"/>
            <a:ext cx="8684274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</a:t>
            </a:r>
          </a:p>
        </p:txBody>
      </p:sp>
      <p:sp>
        <p:nvSpPr>
          <p:cNvPr id="312" name="Rectangle 4"/>
          <p:cNvSpPr txBox="1"/>
          <p:nvPr/>
        </p:nvSpPr>
        <p:spPr>
          <a:xfrm>
            <a:off x="76200" y="5988403"/>
            <a:ext cx="89128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Calibri"/>
                <a:hlinkClick r:id="rId2" invalidUrl="" action="" tgtFrame="" tooltip="" history="1" highlightClick="0" endSnd="0"/>
              </a:rPr>
              <a:t>https://youtu.be/yWXgnQaWSW0</a:t>
            </a:r>
          </a:p>
        </p:txBody>
      </p:sp>
      <p:pic>
        <p:nvPicPr>
          <p:cNvPr id="313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Advice</a:t>
            </a:r>
          </a:p>
        </p:txBody>
      </p:sp>
      <p:sp>
        <p:nvSpPr>
          <p:cNvPr id="316" name="Title 1"/>
          <p:cNvSpPr txBox="1"/>
          <p:nvPr/>
        </p:nvSpPr>
        <p:spPr>
          <a:xfrm>
            <a:off x="4419600" y="1585698"/>
            <a:ext cx="4648200" cy="3839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b="0" sz="240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3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32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70"/>
          <p:cNvSpPr txBox="1"/>
          <p:nvPr/>
        </p:nvSpPr>
        <p:spPr>
          <a:xfrm>
            <a:off x="116682" y="5410199"/>
            <a:ext cx="8915401" cy="859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32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7" name="Shape 70"/>
          <p:cNvSpPr txBox="1"/>
          <p:nvPr/>
        </p:nvSpPr>
        <p:spPr>
          <a:xfrm>
            <a:off x="116682" y="5181599"/>
            <a:ext cx="8915401" cy="110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Next Class! </a:t>
            </a:r>
          </a:p>
        </p:txBody>
      </p:sp>
      <p:sp>
        <p:nvSpPr>
          <p:cNvPr id="330" name="Title 1"/>
          <p:cNvSpPr txBox="1"/>
          <p:nvPr/>
        </p:nvSpPr>
        <p:spPr>
          <a:xfrm>
            <a:off x="0" y="2057399"/>
            <a:ext cx="9067800" cy="2545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76" name="Title 1"/>
          <p:cNvSpPr txBox="1"/>
          <p:nvPr/>
        </p:nvSpPr>
        <p:spPr>
          <a:xfrm>
            <a:off x="152400" y="653853"/>
            <a:ext cx="8915400" cy="109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Today is going to be a bit tough.</a:t>
            </a:r>
          </a:p>
        </p:txBody>
      </p:sp>
      <p:sp>
        <p:nvSpPr>
          <p:cNvPr id="77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lnSpc>
                <a:spcPct val="8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i="1" sz="3300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7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EXTRA MATERIAL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41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" name="TextBox 5"/>
          <p:cNvSpPr txBox="1"/>
          <p:nvPr/>
        </p:nvSpPr>
        <p:spPr>
          <a:xfrm>
            <a:off x="304800" y="914399"/>
            <a:ext cx="8686800" cy="4704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Loading Multiple CSS Files ***(Very Important!!!)***</a:t>
            </a:r>
          </a:p>
        </p:txBody>
      </p:sp>
      <p:pic>
        <p:nvPicPr>
          <p:cNvPr id="34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4" y="762000"/>
            <a:ext cx="8545217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70"/>
          <p:cNvSpPr txBox="1"/>
          <p:nvPr/>
        </p:nvSpPr>
        <p:spPr>
          <a:xfrm>
            <a:off x="321546" y="3977290"/>
            <a:ext cx="8555265" cy="244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What Browser?</a:t>
            </a:r>
          </a:p>
        </p:txBody>
      </p:sp>
      <p:sp>
        <p:nvSpPr>
          <p:cNvPr id="351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i="1" sz="3000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/>
          <a:p>
            <a:pPr/>
            <a:r>
              <a:t>Battle of the Browsers</a:t>
            </a:r>
          </a:p>
        </p:txBody>
      </p:sp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7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70"/>
          <p:cNvSpPr txBox="1"/>
          <p:nvPr/>
        </p:nvSpPr>
        <p:spPr>
          <a:xfrm>
            <a:off x="4724400" y="1307707"/>
            <a:ext cx="4321174" cy="403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/>
          <a:p>
            <a:pPr/>
            <a:r>
              <a:t>Reset.css (or Normalize.css)</a:t>
            </a:r>
          </a:p>
        </p:txBody>
      </p:sp>
      <p:pic>
        <p:nvPicPr>
          <p:cNvPr id="35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59" name="Shape 70"/>
          <p:cNvSpPr txBox="1"/>
          <p:nvPr/>
        </p:nvSpPr>
        <p:spPr>
          <a:xfrm>
            <a:off x="152398" y="4586811"/>
            <a:ext cx="8882745" cy="164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362" name="Shape 70"/>
          <p:cNvSpPr txBox="1"/>
          <p:nvPr/>
        </p:nvSpPr>
        <p:spPr>
          <a:xfrm>
            <a:off x="228599" y="1307707"/>
            <a:ext cx="8740776" cy="2129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81" name="Title 1"/>
          <p:cNvSpPr txBox="1"/>
          <p:nvPr/>
        </p:nvSpPr>
        <p:spPr>
          <a:xfrm>
            <a:off x="0" y="2057399"/>
            <a:ext cx="9067800" cy="2545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i="1" sz="4000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65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6" name="TextBox 5"/>
          <p:cNvSpPr txBox="1"/>
          <p:nvPr/>
        </p:nvSpPr>
        <p:spPr>
          <a:xfrm>
            <a:off x="304800" y="914399"/>
            <a:ext cx="8686800" cy="2215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